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73" r:id="rId12"/>
    <p:sldId id="288" r:id="rId13"/>
  </p:sldIdLst>
  <p:sldSz cx="12192000" cy="6858000"/>
  <p:notesSz cx="6858000" cy="9144000"/>
  <p:embeddedFontLst>
    <p:embeddedFont>
      <p:font typeface="Avenir Next LT Pro" panose="020B0504020202020204" pitchFamily="34" charset="0"/>
      <p:regular r:id="rId14"/>
      <p:bold r:id="rId15"/>
    </p:embeddedFont>
    <p:embeddedFont>
      <p:font typeface="Avenir Next LT Pro Demi" panose="020B0704020202020204" pitchFamily="34"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24042-1CDF-461E-841B-1096E71686C1}" v="50" dt="2025-10-09T10:11:18.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88" autoAdjust="0"/>
  </p:normalViewPr>
  <p:slideViewPr>
    <p:cSldViewPr snapToGrid="0">
      <p:cViewPr varScale="1">
        <p:scale>
          <a:sx n="142" d="100"/>
          <a:sy n="142" d="100"/>
        </p:scale>
        <p:origin x="792" y="3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B1084E4F-73A1-4784-9FB0-E76D4AE75E49}"/>
    <pc:docChg chg="undo redo custSel addSld delSld modSld">
      <pc:chgData name="Daniel Richardson" userId="b12f1a219faba2ab" providerId="LiveId" clId="{B1084E4F-73A1-4784-9FB0-E76D4AE75E49}" dt="2025-10-09T09:22:05.277" v="194" actId="962"/>
      <pc:docMkLst>
        <pc:docMk/>
      </pc:docMkLst>
      <pc:sldChg chg="addSp delSp modSp mod">
        <pc:chgData name="Daniel Richardson" userId="b12f1a219faba2ab" providerId="LiveId" clId="{B1084E4F-73A1-4784-9FB0-E76D4AE75E49}" dt="2025-10-09T09:20:50.370" v="177" actId="27614"/>
        <pc:sldMkLst>
          <pc:docMk/>
          <pc:sldMk cId="3789056454" sldId="257"/>
        </pc:sldMkLst>
        <pc:spChg chg="add del mod">
          <ac:chgData name="Daniel Richardson" userId="b12f1a219faba2ab" providerId="LiveId" clId="{B1084E4F-73A1-4784-9FB0-E76D4AE75E49}" dt="2025-10-09T09:20:48.070" v="176"/>
          <ac:spMkLst>
            <pc:docMk/>
            <pc:sldMk cId="3789056454" sldId="257"/>
            <ac:spMk id="3" creationId="{ECC0909A-B8D8-AA76-9278-B3536E598165}"/>
          </ac:spMkLst>
        </pc:spChg>
        <pc:spChg chg="mod">
          <ac:chgData name="Daniel Richardson" userId="b12f1a219faba2ab" providerId="LiveId" clId="{B1084E4F-73A1-4784-9FB0-E76D4AE75E49}" dt="2025-10-09T09:19:54.672" v="167" actId="20577"/>
          <ac:spMkLst>
            <pc:docMk/>
            <pc:sldMk cId="3789056454" sldId="257"/>
            <ac:spMk id="4" creationId="{2BB7179B-1D6A-DF67-49B5-B600972337EF}"/>
          </ac:spMkLst>
        </pc:spChg>
        <pc:picChg chg="add mod">
          <ac:chgData name="Daniel Richardson" userId="b12f1a219faba2ab" providerId="LiveId" clId="{B1084E4F-73A1-4784-9FB0-E76D4AE75E49}" dt="2025-10-09T09:20:50.370" v="177" actId="27614"/>
          <ac:picMkLst>
            <pc:docMk/>
            <pc:sldMk cId="3789056454" sldId="257"/>
            <ac:picMk id="6" creationId="{0A53D196-E3F4-7D79-B2CD-F0B80DBEDC6B}"/>
          </ac:picMkLst>
        </pc:picChg>
      </pc:sldChg>
      <pc:sldChg chg="addSp delSp modSp mod">
        <pc:chgData name="Daniel Richardson" userId="b12f1a219faba2ab" providerId="LiveId" clId="{B1084E4F-73A1-4784-9FB0-E76D4AE75E49}" dt="2025-10-09T09:21:07.334" v="179" actId="27614"/>
        <pc:sldMkLst>
          <pc:docMk/>
          <pc:sldMk cId="340306464" sldId="258"/>
        </pc:sldMkLst>
        <pc:spChg chg="add del mod">
          <ac:chgData name="Daniel Richardson" userId="b12f1a219faba2ab" providerId="LiveId" clId="{B1084E4F-73A1-4784-9FB0-E76D4AE75E49}" dt="2025-10-09T09:21:05.747" v="178"/>
          <ac:spMkLst>
            <pc:docMk/>
            <pc:sldMk cId="340306464" sldId="258"/>
            <ac:spMk id="3" creationId="{18EBA684-9347-DE54-3CAE-E8A19B78A19A}"/>
          </ac:spMkLst>
        </pc:spChg>
        <pc:picChg chg="add mod">
          <ac:chgData name="Daniel Richardson" userId="b12f1a219faba2ab" providerId="LiveId" clId="{B1084E4F-73A1-4784-9FB0-E76D4AE75E49}" dt="2025-10-09T09:21:07.334" v="179" actId="27614"/>
          <ac:picMkLst>
            <pc:docMk/>
            <pc:sldMk cId="340306464" sldId="258"/>
            <ac:picMk id="6" creationId="{987DF522-2F62-A526-0173-43AA894F01AB}"/>
          </ac:picMkLst>
        </pc:picChg>
      </pc:sldChg>
      <pc:sldChg chg="addSp delSp modSp mod">
        <pc:chgData name="Daniel Richardson" userId="b12f1a219faba2ab" providerId="LiveId" clId="{B1084E4F-73A1-4784-9FB0-E76D4AE75E49}" dt="2025-09-27T07:22:16.050" v="154"/>
        <pc:sldMkLst>
          <pc:docMk/>
          <pc:sldMk cId="2969210038" sldId="259"/>
        </pc:sldMkLst>
        <pc:spChg chg="mod">
          <ac:chgData name="Daniel Richardson" userId="b12f1a219faba2ab" providerId="LiveId" clId="{B1084E4F-73A1-4784-9FB0-E76D4AE75E49}" dt="2025-09-26T13:16:25.835" v="13" actId="20577"/>
          <ac:spMkLst>
            <pc:docMk/>
            <pc:sldMk cId="2969210038" sldId="259"/>
            <ac:spMk id="4" creationId="{D02E4E89-F302-3E6F-87F6-47285D5915D7}"/>
          </ac:spMkLst>
        </pc:spChg>
        <pc:picChg chg="add mod">
          <ac:chgData name="Daniel Richardson" userId="b12f1a219faba2ab" providerId="LiveId" clId="{B1084E4F-73A1-4784-9FB0-E76D4AE75E49}" dt="2025-09-27T07:22:16.050" v="154"/>
          <ac:picMkLst>
            <pc:docMk/>
            <pc:sldMk cId="2969210038" sldId="259"/>
            <ac:picMk id="6" creationId="{013EAB2F-2733-9AA0-8EF7-FE4AA664B859}"/>
          </ac:picMkLst>
        </pc:picChg>
      </pc:sldChg>
      <pc:sldChg chg="addSp delSp modSp mod">
        <pc:chgData name="Daniel Richardson" userId="b12f1a219faba2ab" providerId="LiveId" clId="{B1084E4F-73A1-4784-9FB0-E76D4AE75E49}" dt="2025-10-09T09:21:20.109" v="181" actId="27614"/>
        <pc:sldMkLst>
          <pc:docMk/>
          <pc:sldMk cId="1214698865" sldId="260"/>
        </pc:sldMkLst>
        <pc:spChg chg="del mod">
          <ac:chgData name="Daniel Richardson" userId="b12f1a219faba2ab" providerId="LiveId" clId="{B1084E4F-73A1-4784-9FB0-E76D4AE75E49}" dt="2025-10-09T09:21:18.324" v="180"/>
          <ac:spMkLst>
            <pc:docMk/>
            <pc:sldMk cId="1214698865" sldId="260"/>
            <ac:spMk id="3" creationId="{16FDE0F0-D9A2-757D-168E-68AE9E336D43}"/>
          </ac:spMkLst>
        </pc:spChg>
        <pc:picChg chg="add mod">
          <ac:chgData name="Daniel Richardson" userId="b12f1a219faba2ab" providerId="LiveId" clId="{B1084E4F-73A1-4784-9FB0-E76D4AE75E49}" dt="2025-10-09T09:21:20.109" v="181" actId="27614"/>
          <ac:picMkLst>
            <pc:docMk/>
            <pc:sldMk cId="1214698865" sldId="260"/>
            <ac:picMk id="6" creationId="{CC4B0D30-B416-2C21-7C30-833EFB138E12}"/>
          </ac:picMkLst>
        </pc:picChg>
      </pc:sldChg>
      <pc:sldChg chg="addSp delSp modSp mod">
        <pc:chgData name="Daniel Richardson" userId="b12f1a219faba2ab" providerId="LiveId" clId="{B1084E4F-73A1-4784-9FB0-E76D4AE75E49}" dt="2025-10-09T09:21:24.748" v="183" actId="27614"/>
        <pc:sldMkLst>
          <pc:docMk/>
          <pc:sldMk cId="1653456492" sldId="261"/>
        </pc:sldMkLst>
        <pc:spChg chg="del mod">
          <ac:chgData name="Daniel Richardson" userId="b12f1a219faba2ab" providerId="LiveId" clId="{B1084E4F-73A1-4784-9FB0-E76D4AE75E49}" dt="2025-10-09T09:21:23.161" v="182"/>
          <ac:spMkLst>
            <pc:docMk/>
            <pc:sldMk cId="1653456492" sldId="261"/>
            <ac:spMk id="3" creationId="{A615AD29-39D1-BF66-DDF2-09E5CE096890}"/>
          </ac:spMkLst>
        </pc:spChg>
        <pc:picChg chg="add mod">
          <ac:chgData name="Daniel Richardson" userId="b12f1a219faba2ab" providerId="LiveId" clId="{B1084E4F-73A1-4784-9FB0-E76D4AE75E49}" dt="2025-10-09T09:21:24.748" v="183" actId="27614"/>
          <ac:picMkLst>
            <pc:docMk/>
            <pc:sldMk cId="1653456492" sldId="261"/>
            <ac:picMk id="6" creationId="{A5284C13-03DB-B373-77E2-A77FDE876CF2}"/>
          </ac:picMkLst>
        </pc:picChg>
      </pc:sldChg>
      <pc:sldChg chg="addSp delSp modSp mod">
        <pc:chgData name="Daniel Richardson" userId="b12f1a219faba2ab" providerId="LiveId" clId="{B1084E4F-73A1-4784-9FB0-E76D4AE75E49}" dt="2025-10-09T09:21:27.585" v="186" actId="962"/>
        <pc:sldMkLst>
          <pc:docMk/>
          <pc:sldMk cId="2704305235" sldId="262"/>
        </pc:sldMkLst>
        <pc:spChg chg="add del mod">
          <ac:chgData name="Daniel Richardson" userId="b12f1a219faba2ab" providerId="LiveId" clId="{B1084E4F-73A1-4784-9FB0-E76D4AE75E49}" dt="2025-10-09T09:21:26.197" v="184"/>
          <ac:spMkLst>
            <pc:docMk/>
            <pc:sldMk cId="2704305235" sldId="262"/>
            <ac:spMk id="3" creationId="{DDCE74BE-F96A-B718-BD39-E03D02B29A58}"/>
          </ac:spMkLst>
        </pc:spChg>
        <pc:picChg chg="add mod">
          <ac:chgData name="Daniel Richardson" userId="b12f1a219faba2ab" providerId="LiveId" clId="{B1084E4F-73A1-4784-9FB0-E76D4AE75E49}" dt="2025-10-09T09:21:27.585" v="186" actId="962"/>
          <ac:picMkLst>
            <pc:docMk/>
            <pc:sldMk cId="2704305235" sldId="262"/>
            <ac:picMk id="6" creationId="{DB8D1CB7-B317-4994-313D-3B51F145203F}"/>
          </ac:picMkLst>
        </pc:picChg>
      </pc:sldChg>
      <pc:sldChg chg="addSp delSp modSp mod">
        <pc:chgData name="Daniel Richardson" userId="b12f1a219faba2ab" providerId="LiveId" clId="{B1084E4F-73A1-4784-9FB0-E76D4AE75E49}" dt="2025-10-09T09:21:34.472" v="188" actId="27614"/>
        <pc:sldMkLst>
          <pc:docMk/>
          <pc:sldMk cId="2485690236" sldId="263"/>
        </pc:sldMkLst>
        <pc:spChg chg="add del mod">
          <ac:chgData name="Daniel Richardson" userId="b12f1a219faba2ab" providerId="LiveId" clId="{B1084E4F-73A1-4784-9FB0-E76D4AE75E49}" dt="2025-10-09T09:21:33.153" v="187"/>
          <ac:spMkLst>
            <pc:docMk/>
            <pc:sldMk cId="2485690236" sldId="263"/>
            <ac:spMk id="3" creationId="{E0AD0F17-1CBE-16F1-D570-B7F956BCD2AE}"/>
          </ac:spMkLst>
        </pc:spChg>
        <pc:picChg chg="add mod">
          <ac:chgData name="Daniel Richardson" userId="b12f1a219faba2ab" providerId="LiveId" clId="{B1084E4F-73A1-4784-9FB0-E76D4AE75E49}" dt="2025-10-09T09:21:34.472" v="188" actId="27614"/>
          <ac:picMkLst>
            <pc:docMk/>
            <pc:sldMk cId="2485690236" sldId="263"/>
            <ac:picMk id="6" creationId="{FD52A0C4-6918-DFA5-00C1-8F1D5DD2E5CC}"/>
          </ac:picMkLst>
        </pc:picChg>
      </pc:sldChg>
      <pc:sldChg chg="addSp delSp modSp mod">
        <pc:chgData name="Daniel Richardson" userId="b12f1a219faba2ab" providerId="LiveId" clId="{B1084E4F-73A1-4784-9FB0-E76D4AE75E49}" dt="2025-10-09T09:21:38.788" v="191" actId="962"/>
        <pc:sldMkLst>
          <pc:docMk/>
          <pc:sldMk cId="3832799079" sldId="264"/>
        </pc:sldMkLst>
        <pc:spChg chg="add del mod">
          <ac:chgData name="Daniel Richardson" userId="b12f1a219faba2ab" providerId="LiveId" clId="{B1084E4F-73A1-4784-9FB0-E76D4AE75E49}" dt="2025-10-09T09:21:37.536" v="189"/>
          <ac:spMkLst>
            <pc:docMk/>
            <pc:sldMk cId="3832799079" sldId="264"/>
            <ac:spMk id="3" creationId="{6B11CBE4-E972-E680-4549-ACCFD35F9F0E}"/>
          </ac:spMkLst>
        </pc:spChg>
        <pc:picChg chg="add mod">
          <ac:chgData name="Daniel Richardson" userId="b12f1a219faba2ab" providerId="LiveId" clId="{B1084E4F-73A1-4784-9FB0-E76D4AE75E49}" dt="2025-10-09T09:21:38.788" v="191" actId="962"/>
          <ac:picMkLst>
            <pc:docMk/>
            <pc:sldMk cId="3832799079" sldId="264"/>
            <ac:picMk id="6" creationId="{F8867DE0-D01F-E67B-D0C1-90BB84269364}"/>
          </ac:picMkLst>
        </pc:picChg>
      </pc:sldChg>
      <pc:sldChg chg="addSp delSp modSp mod">
        <pc:chgData name="Daniel Richardson" userId="b12f1a219faba2ab" providerId="LiveId" clId="{B1084E4F-73A1-4784-9FB0-E76D4AE75E49}" dt="2025-10-09T09:22:05.277" v="194" actId="962"/>
        <pc:sldMkLst>
          <pc:docMk/>
          <pc:sldMk cId="171160253" sldId="265"/>
        </pc:sldMkLst>
        <pc:spChg chg="add del mod">
          <ac:chgData name="Daniel Richardson" userId="b12f1a219faba2ab" providerId="LiveId" clId="{B1084E4F-73A1-4784-9FB0-E76D4AE75E49}" dt="2025-10-09T09:22:04.079" v="192"/>
          <ac:spMkLst>
            <pc:docMk/>
            <pc:sldMk cId="171160253" sldId="265"/>
            <ac:spMk id="3" creationId="{856FB76D-ADD0-BE7A-7B39-90ED7EECE46C}"/>
          </ac:spMkLst>
        </pc:spChg>
        <pc:picChg chg="add mod">
          <ac:chgData name="Daniel Richardson" userId="b12f1a219faba2ab" providerId="LiveId" clId="{B1084E4F-73A1-4784-9FB0-E76D4AE75E49}" dt="2025-10-09T09:22:05.277" v="194" actId="962"/>
          <ac:picMkLst>
            <pc:docMk/>
            <pc:sldMk cId="171160253" sldId="265"/>
            <ac:picMk id="6" creationId="{3265054B-E199-141C-3378-DDE6EDB2EB04}"/>
          </ac:picMkLst>
        </pc:picChg>
      </pc:sldChg>
      <pc:sldChg chg="del">
        <pc:chgData name="Daniel Richardson" userId="b12f1a219faba2ab" providerId="LiveId" clId="{B1084E4F-73A1-4784-9FB0-E76D4AE75E49}" dt="2025-09-26T13:15:46.663" v="6" actId="2696"/>
        <pc:sldMkLst>
          <pc:docMk/>
          <pc:sldMk cId="1730979329" sldId="266"/>
        </pc:sldMkLst>
      </pc:sldChg>
      <pc:sldChg chg="del">
        <pc:chgData name="Daniel Richardson" userId="b12f1a219faba2ab" providerId="LiveId" clId="{B1084E4F-73A1-4784-9FB0-E76D4AE75E49}" dt="2025-09-26T13:15:46.663" v="6" actId="2696"/>
        <pc:sldMkLst>
          <pc:docMk/>
          <pc:sldMk cId="895052494" sldId="267"/>
        </pc:sldMkLst>
      </pc:sldChg>
      <pc:sldChg chg="del">
        <pc:chgData name="Daniel Richardson" userId="b12f1a219faba2ab" providerId="LiveId" clId="{B1084E4F-73A1-4784-9FB0-E76D4AE75E49}" dt="2025-09-26T13:15:46.663" v="6" actId="2696"/>
        <pc:sldMkLst>
          <pc:docMk/>
          <pc:sldMk cId="540492685" sldId="268"/>
        </pc:sldMkLst>
      </pc:sldChg>
      <pc:sldChg chg="del">
        <pc:chgData name="Daniel Richardson" userId="b12f1a219faba2ab" providerId="LiveId" clId="{B1084E4F-73A1-4784-9FB0-E76D4AE75E49}" dt="2025-09-26T13:15:46.663" v="6" actId="2696"/>
        <pc:sldMkLst>
          <pc:docMk/>
          <pc:sldMk cId="1220051341" sldId="269"/>
        </pc:sldMkLst>
      </pc:sldChg>
      <pc:sldChg chg="del">
        <pc:chgData name="Daniel Richardson" userId="b12f1a219faba2ab" providerId="LiveId" clId="{B1084E4F-73A1-4784-9FB0-E76D4AE75E49}" dt="2025-09-26T13:15:46.663" v="6" actId="2696"/>
        <pc:sldMkLst>
          <pc:docMk/>
          <pc:sldMk cId="2036066270" sldId="270"/>
        </pc:sldMkLst>
      </pc:sldChg>
      <pc:sldChg chg="del">
        <pc:chgData name="Daniel Richardson" userId="b12f1a219faba2ab" providerId="LiveId" clId="{B1084E4F-73A1-4784-9FB0-E76D4AE75E49}" dt="2025-09-26T13:15:46.663" v="6" actId="2696"/>
        <pc:sldMkLst>
          <pc:docMk/>
          <pc:sldMk cId="2081004748" sldId="271"/>
        </pc:sldMkLst>
      </pc:sldChg>
      <pc:sldChg chg="del">
        <pc:chgData name="Daniel Richardson" userId="b12f1a219faba2ab" providerId="LiveId" clId="{B1084E4F-73A1-4784-9FB0-E76D4AE75E49}" dt="2025-09-26T13:15:46.663" v="6" actId="2696"/>
        <pc:sldMkLst>
          <pc:docMk/>
          <pc:sldMk cId="1726788826" sldId="272"/>
        </pc:sldMkLst>
      </pc:sldChg>
      <pc:sldChg chg="addSp delSp modSp mod">
        <pc:chgData name="Daniel Richardson" userId="b12f1a219faba2ab" providerId="LiveId" clId="{B1084E4F-73A1-4784-9FB0-E76D4AE75E49}" dt="2025-09-27T07:22:16.859" v="156"/>
        <pc:sldMkLst>
          <pc:docMk/>
          <pc:sldMk cId="3572058772" sldId="273"/>
        </pc:sldMkLst>
        <pc:spChg chg="mod">
          <ac:chgData name="Daniel Richardson" userId="b12f1a219faba2ab" providerId="LiveId" clId="{B1084E4F-73A1-4784-9FB0-E76D4AE75E49}" dt="2025-09-19T20:09:02.552" v="0"/>
          <ac:spMkLst>
            <pc:docMk/>
            <pc:sldMk cId="3572058772" sldId="273"/>
            <ac:spMk id="2" creationId="{753FA8C3-3336-6089-EFED-C36065C0F803}"/>
          </ac:spMkLst>
        </pc:spChg>
        <pc:spChg chg="mod">
          <ac:chgData name="Daniel Richardson" userId="b12f1a219faba2ab" providerId="LiveId" clId="{B1084E4F-73A1-4784-9FB0-E76D4AE75E49}" dt="2025-09-26T13:26:07.128" v="60"/>
          <ac:spMkLst>
            <pc:docMk/>
            <pc:sldMk cId="3572058772" sldId="273"/>
            <ac:spMk id="4" creationId="{6466426B-7BFA-D6E0-AEB6-F888AACE9423}"/>
          </ac:spMkLst>
        </pc:spChg>
        <pc:picChg chg="add mod">
          <ac:chgData name="Daniel Richardson" userId="b12f1a219faba2ab" providerId="LiveId" clId="{B1084E4F-73A1-4784-9FB0-E76D4AE75E49}" dt="2025-09-27T07:22:16.859" v="156"/>
          <ac:picMkLst>
            <pc:docMk/>
            <pc:sldMk cId="3572058772" sldId="273"/>
            <ac:picMk id="6" creationId="{5258DC9A-803E-76B6-4514-52926527AB9B}"/>
          </ac:picMkLst>
        </pc:picChg>
      </pc:sldChg>
      <pc:sldChg chg="add">
        <pc:chgData name="Daniel Richardson" userId="b12f1a219faba2ab" providerId="LiveId" clId="{B1084E4F-73A1-4784-9FB0-E76D4AE75E49}" dt="2025-09-20T20:21:46.798" v="1"/>
        <pc:sldMkLst>
          <pc:docMk/>
          <pc:sldMk cId="721987961" sldId="288"/>
        </pc:sldMkLst>
      </pc:sldChg>
      <pc:sldChg chg="modSp new del mod">
        <pc:chgData name="Daniel Richardson" userId="b12f1a219faba2ab" providerId="LiveId" clId="{B1084E4F-73A1-4784-9FB0-E76D4AE75E49}" dt="2025-09-26T13:25:49.884" v="59" actId="47"/>
        <pc:sldMkLst>
          <pc:docMk/>
          <pc:sldMk cId="1485336212" sldId="289"/>
        </pc:sldMkLst>
      </pc:sldChg>
      <pc:sldChg chg="new del">
        <pc:chgData name="Daniel Richardson" userId="b12f1a219faba2ab" providerId="LiveId" clId="{B1084E4F-73A1-4784-9FB0-E76D4AE75E49}" dt="2025-09-25T18:07:10.423" v="3" actId="680"/>
        <pc:sldMkLst>
          <pc:docMk/>
          <pc:sldMk cId="2772781981" sldId="289"/>
        </pc:sldMkLst>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837596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4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23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DC3EC109-1453-4B01-8694-98B9BD2D85E6}" type="datetimeFigureOut">
              <a:rPr lang="en-GB" smtClean="0"/>
              <a:t>09/10/2025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76DC47F9-9127-4266-A7A1-3A8FF3E58D7D}" type="slidenum">
              <a:rPr lang="en-GB" smtClean="0"/>
              <a:t>‹#›</a:t>
            </a:fld>
            <a:endParaRPr lang="en-GB"/>
          </a:p>
        </p:txBody>
      </p:sp>
    </p:spTree>
    <p:extLst>
      <p:ext uri="{BB962C8B-B14F-4D97-AF65-F5344CB8AC3E}">
        <p14:creationId xmlns:p14="http://schemas.microsoft.com/office/powerpoint/2010/main" val="96054056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67542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3159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24206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5921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661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22379584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900312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41859680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42661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98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317490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66439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95036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871577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112A-0AD9-FDBE-4465-7D3CF9301912}"/>
              </a:ext>
            </a:extLst>
          </p:cNvPr>
          <p:cNvSpPr>
            <a:spLocks noGrp="1"/>
          </p:cNvSpPr>
          <p:nvPr>
            <p:ph type="ctrTitle"/>
          </p:nvPr>
        </p:nvSpPr>
        <p:spPr/>
        <p:txBody>
          <a:bodyPr>
            <a:normAutofit fontScale="90000"/>
          </a:bodyPr>
          <a:lstStyle/>
          <a:p>
            <a:r>
              <a:rPr lang="en-GB" dirty="0"/>
              <a:t>Data, Information &amp; Knowledge</a:t>
            </a:r>
          </a:p>
        </p:txBody>
      </p:sp>
      <p:sp>
        <p:nvSpPr>
          <p:cNvPr id="3" name="Subtitle 2">
            <a:extLst>
              <a:ext uri="{FF2B5EF4-FFF2-40B4-BE49-F238E27FC236}">
                <a16:creationId xmlns:a16="http://schemas.microsoft.com/office/drawing/2014/main" id="{F5F433F0-F7D3-5FE8-13EF-29DE3C98E404}"/>
              </a:ext>
            </a:extLst>
          </p:cNvPr>
          <p:cNvSpPr>
            <a:spLocks noGrp="1"/>
          </p:cNvSpPr>
          <p:nvPr>
            <p:ph type="subTitle" idx="1"/>
          </p:nvPr>
        </p:nvSpPr>
        <p:spPr/>
        <p:txBody>
          <a:bodyPr/>
          <a:lstStyle/>
          <a:p>
            <a:r>
              <a:rPr lang="en-GB" dirty="0"/>
              <a:t>F200: Fundamentals of Data Analytics</a:t>
            </a:r>
          </a:p>
        </p:txBody>
      </p:sp>
    </p:spTree>
    <p:extLst>
      <p:ext uri="{BB962C8B-B14F-4D97-AF65-F5344CB8AC3E}">
        <p14:creationId xmlns:p14="http://schemas.microsoft.com/office/powerpoint/2010/main" val="2678682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DCC6-FD5E-49B2-74A7-3C58A4614154}"/>
              </a:ext>
            </a:extLst>
          </p:cNvPr>
          <p:cNvSpPr>
            <a:spLocks noGrp="1"/>
          </p:cNvSpPr>
          <p:nvPr>
            <p:ph type="title"/>
          </p:nvPr>
        </p:nvSpPr>
        <p:spPr/>
        <p:txBody>
          <a:bodyPr/>
          <a:lstStyle/>
          <a:p>
            <a:r>
              <a:rPr lang="en-GB" dirty="0"/>
              <a:t>Converting Data into Information</a:t>
            </a:r>
          </a:p>
        </p:txBody>
      </p:sp>
      <p:pic>
        <p:nvPicPr>
          <p:cNvPr id="6" name="Picture Placeholder 5" descr="A screenshot of a computer&#10;&#10;AI-generated content may be incorrect.">
            <a:extLst>
              <a:ext uri="{FF2B5EF4-FFF2-40B4-BE49-F238E27FC236}">
                <a16:creationId xmlns:a16="http://schemas.microsoft.com/office/drawing/2014/main" id="{3265054B-E199-141C-3378-DDE6EDB2EB0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76D9BF0-D8AB-04B4-8194-CF78813753A5}"/>
              </a:ext>
            </a:extLst>
          </p:cNvPr>
          <p:cNvSpPr>
            <a:spLocks noGrp="1"/>
          </p:cNvSpPr>
          <p:nvPr>
            <p:ph type="body" sz="quarter" idx="12"/>
          </p:nvPr>
        </p:nvSpPr>
        <p:spPr/>
        <p:txBody>
          <a:bodyPr/>
          <a:lstStyle/>
          <a:p>
            <a:r>
              <a:rPr lang="en-GB" dirty="0"/>
              <a:t>Turning data into information requires organisation and context. </a:t>
            </a:r>
          </a:p>
          <a:p>
            <a:r>
              <a:rPr lang="en-GB" dirty="0"/>
              <a:t>Numbers in a spreadsheet are just data. </a:t>
            </a:r>
          </a:p>
          <a:p>
            <a:r>
              <a:rPr lang="en-GB" dirty="0"/>
              <a:t>But when grouped into categories or shown on a chart, they highlight patterns and trends, becoming information. </a:t>
            </a:r>
          </a:p>
          <a:p>
            <a:r>
              <a:rPr lang="en-GB" dirty="0"/>
              <a:t>Adding context makes it even more meaningful. For example, “30°C” is just a number until you know it’s “London, July 2023.” </a:t>
            </a:r>
          </a:p>
          <a:p>
            <a:r>
              <a:rPr lang="en-GB" dirty="0"/>
              <a:t>Tools like spreadsheets and software make it easier to process large amounts of data into clear and understandable information. </a:t>
            </a:r>
          </a:p>
          <a:p>
            <a:r>
              <a:rPr lang="en-GB" dirty="0"/>
              <a:t>Without this conversion, data remains difficult to use.</a:t>
            </a:r>
          </a:p>
        </p:txBody>
      </p:sp>
    </p:spTree>
    <p:extLst>
      <p:ext uri="{BB962C8B-B14F-4D97-AF65-F5344CB8AC3E}">
        <p14:creationId xmlns:p14="http://schemas.microsoft.com/office/powerpoint/2010/main" val="17116025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A8C3-3336-6089-EFED-C36065C0F803}"/>
              </a:ext>
            </a:extLst>
          </p:cNvPr>
          <p:cNvSpPr>
            <a:spLocks noGrp="1"/>
          </p:cNvSpPr>
          <p:nvPr>
            <p:ph type="title"/>
          </p:nvPr>
        </p:nvSpPr>
        <p:spPr/>
        <p:txBody>
          <a:bodyPr/>
          <a:lstStyle/>
          <a:p>
            <a:r>
              <a:rPr lang="en-GB"/>
              <a:t>Lesson Summary</a:t>
            </a:r>
            <a:endParaRPr lang="en-GB" dirty="0"/>
          </a:p>
        </p:txBody>
      </p:sp>
      <p:pic>
        <p:nvPicPr>
          <p:cNvPr id="6" name="Picture Placeholder 5" descr="A group of kids standing on boxes&#10;&#10;AI-generated content may be incorrect.">
            <a:extLst>
              <a:ext uri="{FF2B5EF4-FFF2-40B4-BE49-F238E27FC236}">
                <a16:creationId xmlns:a16="http://schemas.microsoft.com/office/drawing/2014/main" id="{5258DC9A-803E-76B6-4514-52926527AB9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466426B-7BFA-D6E0-AEB6-F888AACE9423}"/>
              </a:ext>
            </a:extLst>
          </p:cNvPr>
          <p:cNvSpPr>
            <a:spLocks noGrp="1"/>
          </p:cNvSpPr>
          <p:nvPr>
            <p:ph type="body" sz="quarter" idx="12"/>
          </p:nvPr>
        </p:nvSpPr>
        <p:spPr/>
        <p:txBody>
          <a:bodyPr/>
          <a:lstStyle/>
          <a:p>
            <a:r>
              <a:rPr lang="en-GB" dirty="0"/>
              <a:t>Data is the raw facts and figures collected from events or measurements.</a:t>
            </a:r>
          </a:p>
          <a:p>
            <a:r>
              <a:rPr lang="en-GB" dirty="0"/>
              <a:t>Information is those facts organised and given context so they answer questions like what, when, or how many. </a:t>
            </a:r>
          </a:p>
          <a:p>
            <a:r>
              <a:rPr lang="en-GB" dirty="0"/>
              <a:t>Knowledge is the understanding and judgement people apply to information to explain why things happen and what to do next. </a:t>
            </a:r>
          </a:p>
          <a:p>
            <a:r>
              <a:rPr lang="en-GB" dirty="0"/>
              <a:t>These three build on each other: knowledge guides which data to collect, and data becomes information when it is cleaned, categorised, summarised, and given context.</a:t>
            </a:r>
          </a:p>
          <a:p>
            <a:r>
              <a:rPr lang="en-GB" dirty="0"/>
              <a:t>Converting data to information usually means steps like checking accuracy, combining totals, and using charts so patterns are easy to see.</a:t>
            </a:r>
          </a:p>
        </p:txBody>
      </p:sp>
    </p:spTree>
    <p:extLst>
      <p:ext uri="{BB962C8B-B14F-4D97-AF65-F5344CB8AC3E}">
        <p14:creationId xmlns:p14="http://schemas.microsoft.com/office/powerpoint/2010/main" val="357205877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F7B7F5-8E11-6ACF-69B9-3DC4742E4234}"/>
              </a:ext>
            </a:extLst>
          </p:cNvPr>
          <p:cNvSpPr>
            <a:spLocks noGrp="1"/>
          </p:cNvSpPr>
          <p:nvPr>
            <p:ph idx="1"/>
          </p:nvPr>
        </p:nvSpPr>
        <p:spPr>
          <a:xfrm>
            <a:off x="838200" y="1376045"/>
            <a:ext cx="10515600" cy="4351338"/>
          </a:xfrm>
        </p:spPr>
        <p:txBody>
          <a:bodyPr/>
          <a:lstStyle/>
          <a:p>
            <a:r>
              <a:rPr lang="en-GB" dirty="0"/>
              <a:t>Copyright © 2025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72198796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02DF-B75D-087C-9B84-CFC76D970123}"/>
              </a:ext>
            </a:extLst>
          </p:cNvPr>
          <p:cNvSpPr>
            <a:spLocks noGrp="1"/>
          </p:cNvSpPr>
          <p:nvPr>
            <p:ph type="title"/>
          </p:nvPr>
        </p:nvSpPr>
        <p:spPr/>
        <p:txBody>
          <a:bodyPr/>
          <a:lstStyle/>
          <a:p>
            <a:r>
              <a:rPr lang="en-GB" dirty="0"/>
              <a:t>Introduction</a:t>
            </a:r>
          </a:p>
        </p:txBody>
      </p:sp>
      <p:pic>
        <p:nvPicPr>
          <p:cNvPr id="6" name="Picture Placeholder 5" descr="A group of people sitting and reading a book&#10;&#10;AI-generated content may be incorrect.">
            <a:extLst>
              <a:ext uri="{FF2B5EF4-FFF2-40B4-BE49-F238E27FC236}">
                <a16:creationId xmlns:a16="http://schemas.microsoft.com/office/drawing/2014/main" id="{013EAB2F-2733-9AA0-8EF7-FE4AA664B85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02E4E89-F302-3E6F-87F6-47285D5915D7}"/>
              </a:ext>
            </a:extLst>
          </p:cNvPr>
          <p:cNvSpPr>
            <a:spLocks noGrp="1"/>
          </p:cNvSpPr>
          <p:nvPr>
            <p:ph type="body" sz="quarter" idx="12"/>
          </p:nvPr>
        </p:nvSpPr>
        <p:spPr/>
        <p:txBody>
          <a:bodyPr/>
          <a:lstStyle/>
          <a:p>
            <a:r>
              <a:rPr lang="en-GB" dirty="0"/>
              <a:t>In today’s digital world, data, information, and knowledge play a huge role in how we understand things and make decisions. </a:t>
            </a:r>
          </a:p>
          <a:p>
            <a:r>
              <a:rPr lang="en-GB" dirty="0"/>
              <a:t>Data is raw, unprocessed facts.</a:t>
            </a:r>
          </a:p>
          <a:p>
            <a:r>
              <a:rPr lang="en-GB" dirty="0"/>
              <a:t>Information is when that data is organised so it makes sense. </a:t>
            </a:r>
          </a:p>
          <a:p>
            <a:r>
              <a:rPr lang="en-GB" dirty="0"/>
              <a:t>Knowledge goes one step further, using experience and understanding to apply information in useful ways. </a:t>
            </a:r>
          </a:p>
          <a:p>
            <a:r>
              <a:rPr lang="en-GB" dirty="0"/>
              <a:t>In this lesson, we’ll learn about:</a:t>
            </a:r>
          </a:p>
          <a:p>
            <a:pPr marL="342900" indent="-342900">
              <a:buFont typeface="+mj-lt"/>
              <a:buAutoNum type="arabicPeriod"/>
            </a:pPr>
            <a:r>
              <a:rPr lang="en-GB" dirty="0"/>
              <a:t>What data, information and knowledge are</a:t>
            </a:r>
          </a:p>
          <a:p>
            <a:pPr marL="342900" indent="-342900">
              <a:buFont typeface="+mj-lt"/>
              <a:buAutoNum type="arabicPeriod"/>
            </a:pPr>
            <a:r>
              <a:rPr lang="en-GB" dirty="0"/>
              <a:t>Sources of data, information and knowledge</a:t>
            </a:r>
          </a:p>
          <a:p>
            <a:pPr marL="342900" indent="-342900">
              <a:buFont typeface="+mj-lt"/>
              <a:buAutoNum type="arabicPeriod"/>
            </a:pPr>
            <a:r>
              <a:rPr lang="en-GB" dirty="0"/>
              <a:t>The interaction of data, information and knowledge</a:t>
            </a:r>
          </a:p>
        </p:txBody>
      </p:sp>
    </p:spTree>
    <p:extLst>
      <p:ext uri="{BB962C8B-B14F-4D97-AF65-F5344CB8AC3E}">
        <p14:creationId xmlns:p14="http://schemas.microsoft.com/office/powerpoint/2010/main" val="296921003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0F37-3A9C-E14B-74B0-4296A3762256}"/>
              </a:ext>
            </a:extLst>
          </p:cNvPr>
          <p:cNvSpPr>
            <a:spLocks noGrp="1"/>
          </p:cNvSpPr>
          <p:nvPr>
            <p:ph type="title"/>
          </p:nvPr>
        </p:nvSpPr>
        <p:spPr/>
        <p:txBody>
          <a:bodyPr/>
          <a:lstStyle/>
          <a:p>
            <a:r>
              <a:rPr lang="en-GB" dirty="0"/>
              <a:t>What is Data?</a:t>
            </a:r>
          </a:p>
        </p:txBody>
      </p:sp>
      <p:pic>
        <p:nvPicPr>
          <p:cNvPr id="6" name="Picture Placeholder 5" descr="A group of colorful objects&#10;&#10;AI-generated content may be incorrect.">
            <a:extLst>
              <a:ext uri="{FF2B5EF4-FFF2-40B4-BE49-F238E27FC236}">
                <a16:creationId xmlns:a16="http://schemas.microsoft.com/office/drawing/2014/main" id="{0A53D196-E3F4-7D79-B2CD-F0B80DBEDC6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BB7179B-1D6A-DF67-49B5-B600972337EF}"/>
              </a:ext>
            </a:extLst>
          </p:cNvPr>
          <p:cNvSpPr>
            <a:spLocks noGrp="1"/>
          </p:cNvSpPr>
          <p:nvPr>
            <p:ph type="body" sz="quarter" idx="12"/>
          </p:nvPr>
        </p:nvSpPr>
        <p:spPr/>
        <p:txBody>
          <a:bodyPr/>
          <a:lstStyle/>
          <a:p>
            <a:r>
              <a:rPr lang="en-GB" dirty="0"/>
              <a:t>Data is the starting point. It’s the raw facts and figures with no meaning on their own.</a:t>
            </a:r>
          </a:p>
          <a:p>
            <a:r>
              <a:rPr lang="en-GB" dirty="0"/>
              <a:t>Examples include numbers in a spreadsheet, survey answers, or the reading from a thermometer. </a:t>
            </a:r>
          </a:p>
          <a:p>
            <a:r>
              <a:rPr lang="en-GB" dirty="0"/>
              <a:t>On its own, data is like random puzzle pieces. You know they fit together, but you can’t see the full picture yet. </a:t>
            </a:r>
          </a:p>
          <a:p>
            <a:r>
              <a:rPr lang="en-GB" dirty="0"/>
              <a:t>For example, if five customers enter a shop at different times, those numbers are just data points. </a:t>
            </a:r>
          </a:p>
          <a:p>
            <a:r>
              <a:rPr lang="en-GB" dirty="0"/>
              <a:t>They only become useful when organised or linked to context, like time of day or total sales.</a:t>
            </a:r>
          </a:p>
        </p:txBody>
      </p:sp>
    </p:spTree>
    <p:extLst>
      <p:ext uri="{BB962C8B-B14F-4D97-AF65-F5344CB8AC3E}">
        <p14:creationId xmlns:p14="http://schemas.microsoft.com/office/powerpoint/2010/main" val="378905645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A193-B99C-A8DD-AA7C-9986044A146C}"/>
              </a:ext>
            </a:extLst>
          </p:cNvPr>
          <p:cNvSpPr>
            <a:spLocks noGrp="1"/>
          </p:cNvSpPr>
          <p:nvPr>
            <p:ph type="title"/>
          </p:nvPr>
        </p:nvSpPr>
        <p:spPr/>
        <p:txBody>
          <a:bodyPr/>
          <a:lstStyle/>
          <a:p>
            <a:r>
              <a:rPr lang="en-GB" dirty="0"/>
              <a:t>What is Information?</a:t>
            </a:r>
          </a:p>
        </p:txBody>
      </p:sp>
      <p:pic>
        <p:nvPicPr>
          <p:cNvPr id="6" name="Picture Placeholder 5" descr="A person lying on a bed surrounded by colorful letters&#10;&#10;AI-generated content may be incorrect.">
            <a:extLst>
              <a:ext uri="{FF2B5EF4-FFF2-40B4-BE49-F238E27FC236}">
                <a16:creationId xmlns:a16="http://schemas.microsoft.com/office/drawing/2014/main" id="{987DF522-2F62-A526-0173-43AA894F01A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0520753-3457-E771-C32B-817E63F2CB75}"/>
              </a:ext>
            </a:extLst>
          </p:cNvPr>
          <p:cNvSpPr>
            <a:spLocks noGrp="1"/>
          </p:cNvSpPr>
          <p:nvPr>
            <p:ph type="body" sz="quarter" idx="12"/>
          </p:nvPr>
        </p:nvSpPr>
        <p:spPr/>
        <p:txBody>
          <a:bodyPr/>
          <a:lstStyle/>
          <a:p>
            <a:r>
              <a:rPr lang="en-GB" dirty="0"/>
              <a:t>Information is data that has been processed, organised, or presented in a way that makes it useful.</a:t>
            </a:r>
          </a:p>
          <a:p>
            <a:r>
              <a:rPr lang="en-GB" dirty="0"/>
              <a:t>For example, if daily sales numbers are turned into a graph that shows a rising trend, the data has become information.</a:t>
            </a:r>
          </a:p>
          <a:p>
            <a:r>
              <a:rPr lang="en-GB" dirty="0"/>
              <a:t>Information helps answer questions like “what happened?” or “how many?”. </a:t>
            </a:r>
          </a:p>
          <a:p>
            <a:r>
              <a:rPr lang="en-GB" dirty="0"/>
              <a:t>A school might use attendance data to produce a report that shows average attendance. </a:t>
            </a:r>
          </a:p>
          <a:p>
            <a:r>
              <a:rPr lang="en-GB" dirty="0"/>
              <a:t>Without turning data into information, it’s much harder to make sense of situations.</a:t>
            </a:r>
          </a:p>
          <a:p>
            <a:r>
              <a:rPr lang="en-GB" dirty="0"/>
              <a:t>Information gives clarity by adding meaning and context to raw facts.</a:t>
            </a:r>
          </a:p>
        </p:txBody>
      </p:sp>
    </p:spTree>
    <p:extLst>
      <p:ext uri="{BB962C8B-B14F-4D97-AF65-F5344CB8AC3E}">
        <p14:creationId xmlns:p14="http://schemas.microsoft.com/office/powerpoint/2010/main" val="34030646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F470-A5A0-1275-A188-99B23EDC058F}"/>
              </a:ext>
            </a:extLst>
          </p:cNvPr>
          <p:cNvSpPr>
            <a:spLocks noGrp="1"/>
          </p:cNvSpPr>
          <p:nvPr>
            <p:ph type="title"/>
          </p:nvPr>
        </p:nvSpPr>
        <p:spPr/>
        <p:txBody>
          <a:bodyPr/>
          <a:lstStyle/>
          <a:p>
            <a:r>
              <a:rPr lang="en-GB" dirty="0"/>
              <a:t>What is Knowledge?</a:t>
            </a:r>
          </a:p>
        </p:txBody>
      </p:sp>
      <p:pic>
        <p:nvPicPr>
          <p:cNvPr id="6" name="Picture Placeholder 5" descr="A person and person holding puzzle pieces&#10;&#10;AI-generated content may be incorrect.">
            <a:extLst>
              <a:ext uri="{FF2B5EF4-FFF2-40B4-BE49-F238E27FC236}">
                <a16:creationId xmlns:a16="http://schemas.microsoft.com/office/drawing/2014/main" id="{CC4B0D30-B416-2C21-7C30-833EFB138E1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BA578D8-E711-AB5F-BD99-2B3636162A84}"/>
              </a:ext>
            </a:extLst>
          </p:cNvPr>
          <p:cNvSpPr>
            <a:spLocks noGrp="1"/>
          </p:cNvSpPr>
          <p:nvPr>
            <p:ph type="body" sz="quarter" idx="12"/>
          </p:nvPr>
        </p:nvSpPr>
        <p:spPr/>
        <p:txBody>
          <a:bodyPr/>
          <a:lstStyle/>
          <a:p>
            <a:r>
              <a:rPr lang="en-GB" dirty="0"/>
              <a:t>Knowledge is when information is combined with experience, judgement, and understanding.</a:t>
            </a:r>
          </a:p>
          <a:p>
            <a:r>
              <a:rPr lang="en-GB" dirty="0"/>
              <a:t>It answers deeper questions like “why?” and “how?”.</a:t>
            </a:r>
          </a:p>
          <a:p>
            <a:r>
              <a:rPr lang="en-GB" dirty="0"/>
              <a:t>For example, a shop owner might see from information that umbrella sales rise when it rains. </a:t>
            </a:r>
          </a:p>
          <a:p>
            <a:r>
              <a:rPr lang="en-GB" dirty="0"/>
              <a:t>Through knowledge, they understand the link between weather and sales. </a:t>
            </a:r>
          </a:p>
          <a:p>
            <a:r>
              <a:rPr lang="en-GB" dirty="0"/>
              <a:t>Knowledge allows people and organisations to make decisions more effectively because it applies experience and insight.</a:t>
            </a:r>
          </a:p>
          <a:p>
            <a:r>
              <a:rPr lang="en-GB" dirty="0"/>
              <a:t>Unlike data and information, knowledge is personal.</a:t>
            </a:r>
          </a:p>
          <a:p>
            <a:r>
              <a:rPr lang="en-GB" dirty="0"/>
              <a:t>It depends on human thinking, experience, and sometimes even intuition.</a:t>
            </a:r>
          </a:p>
        </p:txBody>
      </p:sp>
    </p:spTree>
    <p:extLst>
      <p:ext uri="{BB962C8B-B14F-4D97-AF65-F5344CB8AC3E}">
        <p14:creationId xmlns:p14="http://schemas.microsoft.com/office/powerpoint/2010/main" val="121469886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2ECC-AB7E-28F4-9E7F-65DFB2638C1E}"/>
              </a:ext>
            </a:extLst>
          </p:cNvPr>
          <p:cNvSpPr>
            <a:spLocks noGrp="1"/>
          </p:cNvSpPr>
          <p:nvPr>
            <p:ph type="title"/>
          </p:nvPr>
        </p:nvSpPr>
        <p:spPr/>
        <p:txBody>
          <a:bodyPr/>
          <a:lstStyle/>
          <a:p>
            <a:r>
              <a:rPr lang="en-GB" dirty="0"/>
              <a:t>Sources of Data</a:t>
            </a:r>
          </a:p>
        </p:txBody>
      </p:sp>
      <p:pic>
        <p:nvPicPr>
          <p:cNvPr id="6" name="Picture Placeholder 5" descr="A collage of images of people holding a phone and a clipboard&#10;&#10;AI-generated content may be incorrect.">
            <a:extLst>
              <a:ext uri="{FF2B5EF4-FFF2-40B4-BE49-F238E27FC236}">
                <a16:creationId xmlns:a16="http://schemas.microsoft.com/office/drawing/2014/main" id="{A5284C13-03DB-B373-77E2-A77FDE876CF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B4E790A-72BD-EAE5-5253-9F9C9C3BD518}"/>
              </a:ext>
            </a:extLst>
          </p:cNvPr>
          <p:cNvSpPr>
            <a:spLocks noGrp="1"/>
          </p:cNvSpPr>
          <p:nvPr>
            <p:ph type="body" sz="quarter" idx="12"/>
          </p:nvPr>
        </p:nvSpPr>
        <p:spPr/>
        <p:txBody>
          <a:bodyPr/>
          <a:lstStyle/>
          <a:p>
            <a:r>
              <a:rPr lang="en-GB" dirty="0"/>
              <a:t>Data can be collected from many different places. </a:t>
            </a:r>
          </a:p>
          <a:p>
            <a:r>
              <a:rPr lang="en-GB" dirty="0"/>
              <a:t>Businesses gather it from sales, customer feedback, or website visits. </a:t>
            </a:r>
          </a:p>
          <a:p>
            <a:r>
              <a:rPr lang="en-GB" dirty="0"/>
              <a:t>Governments use censuses, tax records, and public service data. </a:t>
            </a:r>
          </a:p>
          <a:p>
            <a:r>
              <a:rPr lang="en-GB" dirty="0"/>
              <a:t>Devices like smartphones and fitness trackers constantly collect data about usage and activity. </a:t>
            </a:r>
          </a:p>
          <a:p>
            <a:r>
              <a:rPr lang="en-GB" dirty="0"/>
              <a:t>Schools record exam results and attendance registers. </a:t>
            </a:r>
          </a:p>
          <a:p>
            <a:r>
              <a:rPr lang="en-GB" dirty="0"/>
              <a:t>All these are raw facts waiting to be processed. </a:t>
            </a:r>
          </a:p>
          <a:p>
            <a:r>
              <a:rPr lang="en-GB" dirty="0"/>
              <a:t>The quality of data depends on how accurate and trustworthy the source is. </a:t>
            </a:r>
          </a:p>
          <a:p>
            <a:r>
              <a:rPr lang="en-GB" dirty="0"/>
              <a:t>Reliable data is essential, because weak or false data leads to poor decisions.</a:t>
            </a:r>
          </a:p>
        </p:txBody>
      </p:sp>
    </p:spTree>
    <p:extLst>
      <p:ext uri="{BB962C8B-B14F-4D97-AF65-F5344CB8AC3E}">
        <p14:creationId xmlns:p14="http://schemas.microsoft.com/office/powerpoint/2010/main" val="165345649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13BD-BD98-AA03-7B97-E5585812E17A}"/>
              </a:ext>
            </a:extLst>
          </p:cNvPr>
          <p:cNvSpPr>
            <a:spLocks noGrp="1"/>
          </p:cNvSpPr>
          <p:nvPr>
            <p:ph type="title"/>
          </p:nvPr>
        </p:nvSpPr>
        <p:spPr/>
        <p:txBody>
          <a:bodyPr/>
          <a:lstStyle/>
          <a:p>
            <a:r>
              <a:rPr lang="en-GB" dirty="0"/>
              <a:t>Sources of Information</a:t>
            </a:r>
          </a:p>
        </p:txBody>
      </p:sp>
      <p:pic>
        <p:nvPicPr>
          <p:cNvPr id="6" name="Picture Placeholder 5" descr="A computer and computer with a diagram&#10;&#10;AI-generated content may be incorrect.">
            <a:extLst>
              <a:ext uri="{FF2B5EF4-FFF2-40B4-BE49-F238E27FC236}">
                <a16:creationId xmlns:a16="http://schemas.microsoft.com/office/drawing/2014/main" id="{DB8D1CB7-B317-4994-313D-3B51F145203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6B5B2C4-6C97-F800-6EB0-BEC570257397}"/>
              </a:ext>
            </a:extLst>
          </p:cNvPr>
          <p:cNvSpPr>
            <a:spLocks noGrp="1"/>
          </p:cNvSpPr>
          <p:nvPr>
            <p:ph type="body" sz="quarter" idx="12"/>
          </p:nvPr>
        </p:nvSpPr>
        <p:spPr/>
        <p:txBody>
          <a:bodyPr/>
          <a:lstStyle/>
          <a:p>
            <a:r>
              <a:rPr lang="en-GB" dirty="0"/>
              <a:t>Information comes from data that has been organised or explained. </a:t>
            </a:r>
          </a:p>
          <a:p>
            <a:r>
              <a:rPr lang="en-GB" dirty="0"/>
              <a:t>Common sources include reports, websites, and databases. </a:t>
            </a:r>
          </a:p>
          <a:p>
            <a:r>
              <a:rPr lang="en-GB" dirty="0"/>
              <a:t>For example, a hospital organises patient data into medical records doctors use to help with diagnoses. </a:t>
            </a:r>
          </a:p>
          <a:p>
            <a:r>
              <a:rPr lang="en-GB" dirty="0"/>
              <a:t>News websites use survey data and research results to publish articles. </a:t>
            </a:r>
          </a:p>
          <a:p>
            <a:r>
              <a:rPr lang="en-GB" dirty="0"/>
              <a:t>Schools use test scores to create progress reports. </a:t>
            </a:r>
          </a:p>
          <a:p>
            <a:r>
              <a:rPr lang="en-GB" dirty="0"/>
              <a:t>These information sources help people understand what’s happening, solve problems, or make decisions. </a:t>
            </a:r>
          </a:p>
          <a:p>
            <a:r>
              <a:rPr lang="en-GB" dirty="0"/>
              <a:t>They sit between raw data and knowledge, acting as a bridge to help us make sense of the facts.</a:t>
            </a:r>
          </a:p>
        </p:txBody>
      </p:sp>
    </p:spTree>
    <p:extLst>
      <p:ext uri="{BB962C8B-B14F-4D97-AF65-F5344CB8AC3E}">
        <p14:creationId xmlns:p14="http://schemas.microsoft.com/office/powerpoint/2010/main" val="270430523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5D1B-434E-0411-057B-AF4B4353F57A}"/>
              </a:ext>
            </a:extLst>
          </p:cNvPr>
          <p:cNvSpPr>
            <a:spLocks noGrp="1"/>
          </p:cNvSpPr>
          <p:nvPr>
            <p:ph type="title"/>
          </p:nvPr>
        </p:nvSpPr>
        <p:spPr/>
        <p:txBody>
          <a:bodyPr/>
          <a:lstStyle/>
          <a:p>
            <a:r>
              <a:rPr lang="en-GB" dirty="0"/>
              <a:t>Sources of Knowledge</a:t>
            </a:r>
          </a:p>
        </p:txBody>
      </p:sp>
      <p:pic>
        <p:nvPicPr>
          <p:cNvPr id="6" name="Picture Placeholder 5" descr="A person pointing at a whiteboard&#10;&#10;AI-generated content may be incorrect.">
            <a:extLst>
              <a:ext uri="{FF2B5EF4-FFF2-40B4-BE49-F238E27FC236}">
                <a16:creationId xmlns:a16="http://schemas.microsoft.com/office/drawing/2014/main" id="{FD52A0C4-6918-DFA5-00C1-8F1D5DD2E5C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D6FC8E4-45B6-8044-8523-BB967F76BB78}"/>
              </a:ext>
            </a:extLst>
          </p:cNvPr>
          <p:cNvSpPr>
            <a:spLocks noGrp="1"/>
          </p:cNvSpPr>
          <p:nvPr>
            <p:ph type="body" sz="quarter" idx="12"/>
          </p:nvPr>
        </p:nvSpPr>
        <p:spPr/>
        <p:txBody>
          <a:bodyPr/>
          <a:lstStyle/>
          <a:p>
            <a:r>
              <a:rPr lang="en-GB" dirty="0"/>
              <a:t>Knowledge sources focus on human input and expertise. </a:t>
            </a:r>
          </a:p>
          <a:p>
            <a:r>
              <a:rPr lang="en-GB" dirty="0"/>
              <a:t>They include training, education, personal experience, and expert advice.</a:t>
            </a:r>
          </a:p>
          <a:p>
            <a:r>
              <a:rPr lang="en-GB" dirty="0"/>
              <a:t>For instance, a mechanic might use years of experience, combined with information from a diagnostic tool, to fix a car.</a:t>
            </a:r>
          </a:p>
          <a:p>
            <a:r>
              <a:rPr lang="en-GB" dirty="0"/>
              <a:t>Knowledge can also be shared through books, online communities, or discussions with professionals.</a:t>
            </a:r>
          </a:p>
          <a:p>
            <a:r>
              <a:rPr lang="en-GB" dirty="0"/>
              <a:t>Unlike data or information, knowledge often depends on interpretation and isn’t always easy to store or transfer.</a:t>
            </a:r>
          </a:p>
          <a:p>
            <a:r>
              <a:rPr lang="en-GB" dirty="0"/>
              <a:t>It is shaped by personal learning and group experiences, making it unique and sometimes difficult to capture.</a:t>
            </a:r>
          </a:p>
        </p:txBody>
      </p:sp>
    </p:spTree>
    <p:extLst>
      <p:ext uri="{BB962C8B-B14F-4D97-AF65-F5344CB8AC3E}">
        <p14:creationId xmlns:p14="http://schemas.microsoft.com/office/powerpoint/2010/main" val="248569023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072D-06CB-121F-6417-B59EAB6696F0}"/>
              </a:ext>
            </a:extLst>
          </p:cNvPr>
          <p:cNvSpPr>
            <a:spLocks noGrp="1"/>
          </p:cNvSpPr>
          <p:nvPr>
            <p:ph type="title"/>
          </p:nvPr>
        </p:nvSpPr>
        <p:spPr/>
        <p:txBody>
          <a:bodyPr/>
          <a:lstStyle/>
          <a:p>
            <a:r>
              <a:rPr lang="en-GB" dirty="0"/>
              <a:t>The Interaction of Data, Information, and Knowledge</a:t>
            </a:r>
          </a:p>
        </p:txBody>
      </p:sp>
      <p:pic>
        <p:nvPicPr>
          <p:cNvPr id="6" name="Picture Placeholder 5" descr="A screenshot of a diagram&#10;&#10;AI-generated content may be incorrect.">
            <a:extLst>
              <a:ext uri="{FF2B5EF4-FFF2-40B4-BE49-F238E27FC236}">
                <a16:creationId xmlns:a16="http://schemas.microsoft.com/office/drawing/2014/main" id="{F8867DE0-D01F-E67B-D0C1-90BB8426936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EBD8BB9-616F-0BD6-2A08-758D3634E1FE}"/>
              </a:ext>
            </a:extLst>
          </p:cNvPr>
          <p:cNvSpPr>
            <a:spLocks noGrp="1"/>
          </p:cNvSpPr>
          <p:nvPr>
            <p:ph type="body" sz="quarter" idx="12"/>
          </p:nvPr>
        </p:nvSpPr>
        <p:spPr/>
        <p:txBody>
          <a:bodyPr/>
          <a:lstStyle/>
          <a:p>
            <a:r>
              <a:rPr lang="en-GB" dirty="0"/>
              <a:t>Data, information, and knowledge work together in a cycle.</a:t>
            </a:r>
          </a:p>
          <a:p>
            <a:r>
              <a:rPr lang="en-GB" dirty="0"/>
              <a:t>Data is collected and processed into information.</a:t>
            </a:r>
          </a:p>
          <a:p>
            <a:r>
              <a:rPr lang="en-GB" dirty="0"/>
              <a:t>Information is then understood and applied to create knowledge. </a:t>
            </a:r>
          </a:p>
          <a:p>
            <a:r>
              <a:rPr lang="en-GB" dirty="0"/>
              <a:t>That knowledge then influences what data is collected in the future and how it is used.</a:t>
            </a:r>
          </a:p>
          <a:p>
            <a:r>
              <a:rPr lang="en-GB" dirty="0"/>
              <a:t>For example, a supermarket collects sales data, organises it into reports (information), and managers use their knowledge to decide what stock to order.</a:t>
            </a:r>
          </a:p>
          <a:p>
            <a:r>
              <a:rPr lang="en-GB" dirty="0"/>
              <a:t>A good metaphor is baking: data is the raw ingredients, information is the recipe, and knowledge is the skill to bake the cake.</a:t>
            </a:r>
          </a:p>
        </p:txBody>
      </p:sp>
    </p:spTree>
    <p:extLst>
      <p:ext uri="{BB962C8B-B14F-4D97-AF65-F5344CB8AC3E}">
        <p14:creationId xmlns:p14="http://schemas.microsoft.com/office/powerpoint/2010/main" val="3832799079"/>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docProps/app.xml><?xml version="1.0" encoding="utf-8"?>
<Properties xmlns="http://schemas.openxmlformats.org/officeDocument/2006/extended-properties" xmlns:vt="http://schemas.openxmlformats.org/officeDocument/2006/docPropsVTypes">
  <Template>KIAN-Theme</Template>
  <TotalTime>0</TotalTime>
  <Words>1162</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Avenir Next LT Pro Demi</vt:lpstr>
      <vt:lpstr>Avenir Next LT Pro</vt:lpstr>
      <vt:lpstr>KIAN-Theme</vt:lpstr>
      <vt:lpstr>Data, Information &amp; Knowledge</vt:lpstr>
      <vt:lpstr>Introduction</vt:lpstr>
      <vt:lpstr>What is Data?</vt:lpstr>
      <vt:lpstr>What is Information?</vt:lpstr>
      <vt:lpstr>What is Knowledge?</vt:lpstr>
      <vt:lpstr>Sources of Data</vt:lpstr>
      <vt:lpstr>Sources of Information</vt:lpstr>
      <vt:lpstr>Sources of Knowledge</vt:lpstr>
      <vt:lpstr>The Interaction of Data, Information, and Knowledge</vt:lpstr>
      <vt:lpstr>Converting Data into Information</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Richardson</dc:creator>
  <cp:lastModifiedBy>Daniel Richardson</cp:lastModifiedBy>
  <cp:revision>1</cp:revision>
  <dcterms:created xsi:type="dcterms:W3CDTF">2025-09-19T13:39:48Z</dcterms:created>
  <dcterms:modified xsi:type="dcterms:W3CDTF">2025-10-09T10:11:20Z</dcterms:modified>
</cp:coreProperties>
</file>