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7" r:id="rId1"/>
  </p:sldMasterIdLst>
  <p:sldIdLst>
    <p:sldId id="287" r:id="rId2"/>
    <p:sldId id="262" r:id="rId3"/>
    <p:sldId id="257" r:id="rId4"/>
    <p:sldId id="272" r:id="rId5"/>
    <p:sldId id="283" r:id="rId6"/>
    <p:sldId id="289" r:id="rId7"/>
    <p:sldId id="290" r:id="rId8"/>
    <p:sldId id="273" r:id="rId9"/>
    <p:sldId id="274" r:id="rId10"/>
    <p:sldId id="263" r:id="rId11"/>
    <p:sldId id="264" r:id="rId12"/>
    <p:sldId id="285" r:id="rId13"/>
    <p:sldId id="282" r:id="rId14"/>
    <p:sldId id="288" r:id="rId15"/>
  </p:sldIdLst>
  <p:sldSz cx="12192000" cy="6858000"/>
  <p:notesSz cx="6858000" cy="9144000"/>
  <p:embeddedFontLst>
    <p:embeddedFont>
      <p:font typeface="Avenir Next LT Pro" panose="020B0504020202020204" pitchFamily="34" charset="0"/>
      <p:regular r:id="rId16"/>
      <p:bold r:id="rId17"/>
    </p:embeddedFont>
    <p:embeddedFont>
      <p:font typeface="Avenir Next LT Pro Demi" panose="020B0704020202020204" pitchFamily="34"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A6F3D3"/>
    <a:srgbClr val="687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B4E10C-4B67-4D64-825F-EB824C449DFC}" v="1" dt="2025-08-24T19:26:52.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9" autoAdjust="0"/>
    <p:restoredTop sz="94660"/>
  </p:normalViewPr>
  <p:slideViewPr>
    <p:cSldViewPr snapToGrid="0">
      <p:cViewPr varScale="1">
        <p:scale>
          <a:sx n="151" d="100"/>
          <a:sy n="151" d="100"/>
        </p:scale>
        <p:origin x="762" y="3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843114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607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dirty="0"/>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dirty="0"/>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dirty="0"/>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3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24/08/2025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755026303"/>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20119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9734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14478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4812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6232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42808806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9252082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147505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361063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1340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250955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43147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108536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97856444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2D04-A6E0-04FA-FAD4-74C0A0B7763F}"/>
              </a:ext>
            </a:extLst>
          </p:cNvPr>
          <p:cNvSpPr>
            <a:spLocks noGrp="1"/>
          </p:cNvSpPr>
          <p:nvPr>
            <p:ph type="ctrTitle"/>
          </p:nvPr>
        </p:nvSpPr>
        <p:spPr/>
        <p:txBody>
          <a:bodyPr/>
          <a:lstStyle/>
          <a:p>
            <a:r>
              <a:rPr lang="en-GB"/>
              <a:t>Digital Devices 1</a:t>
            </a:r>
            <a:endParaRPr lang="en-GB" dirty="0"/>
          </a:p>
        </p:txBody>
      </p:sp>
      <p:sp>
        <p:nvSpPr>
          <p:cNvPr id="3" name="Subtitle 2">
            <a:extLst>
              <a:ext uri="{FF2B5EF4-FFF2-40B4-BE49-F238E27FC236}">
                <a16:creationId xmlns:a16="http://schemas.microsoft.com/office/drawing/2014/main" id="{642E8629-015A-73C3-29FC-8EDEAC8BD3AA}"/>
              </a:ext>
            </a:extLst>
          </p:cNvPr>
          <p:cNvSpPr>
            <a:spLocks noGrp="1"/>
          </p:cNvSpPr>
          <p:nvPr>
            <p:ph type="subTitle" idx="1"/>
          </p:nvPr>
        </p:nvSpPr>
        <p:spPr/>
        <p:txBody>
          <a:bodyPr/>
          <a:lstStyle/>
          <a:p>
            <a:r>
              <a:rPr lang="en-GB"/>
              <a:t>Information Technology Systems</a:t>
            </a:r>
            <a:endParaRPr lang="en-GB" dirty="0"/>
          </a:p>
        </p:txBody>
      </p:sp>
    </p:spTree>
    <p:extLst>
      <p:ext uri="{BB962C8B-B14F-4D97-AF65-F5344CB8AC3E}">
        <p14:creationId xmlns:p14="http://schemas.microsoft.com/office/powerpoint/2010/main" val="2479994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What are Servers?</a:t>
            </a:r>
          </a:p>
        </p:txBody>
      </p:sp>
      <p:pic>
        <p:nvPicPr>
          <p:cNvPr id="7" name="Picture Placeholder 6">
            <a:extLst>
              <a:ext uri="{FF2B5EF4-FFF2-40B4-BE49-F238E27FC236}">
                <a16:creationId xmlns:a16="http://schemas.microsoft.com/office/drawing/2014/main" id="{E8F82EE5-DF26-8526-334E-725F94A79B1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dirty="0"/>
              <a:t>Servers are computers that manage access to different resources and services over a network.</a:t>
            </a:r>
          </a:p>
          <a:p>
            <a:r>
              <a:rPr lang="en-GB" dirty="0"/>
              <a:t>Other devices, like personal computers, connect to the server via a range of means such as Ethernet cables &amp; Wi-Fi.</a:t>
            </a:r>
          </a:p>
          <a:p>
            <a:r>
              <a:rPr lang="en-GB" dirty="0"/>
              <a:t>The other devices (known as clients) can then access the resources and services it is providing.</a:t>
            </a:r>
          </a:p>
          <a:p>
            <a:r>
              <a:rPr lang="en-GB" dirty="0"/>
              <a:t>As a device, servers are actually very similar to personal computers.</a:t>
            </a:r>
          </a:p>
          <a:p>
            <a:r>
              <a:rPr lang="en-GB" dirty="0"/>
              <a:t>However, they commonly contain a larger storage capacity, higher processing power and a larger amount of memory. </a:t>
            </a:r>
          </a:p>
          <a:p>
            <a:r>
              <a:rPr lang="en-GB" dirty="0"/>
              <a:t>Examples of servers include file servers, application servers and web servers.</a:t>
            </a:r>
          </a:p>
        </p:txBody>
      </p:sp>
    </p:spTree>
    <p:extLst>
      <p:ext uri="{BB962C8B-B14F-4D97-AF65-F5344CB8AC3E}">
        <p14:creationId xmlns:p14="http://schemas.microsoft.com/office/powerpoint/2010/main" val="28838006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The Purpose of Servers</a:t>
            </a:r>
          </a:p>
        </p:txBody>
      </p:sp>
      <p:pic>
        <p:nvPicPr>
          <p:cNvPr id="7" name="Picture Placeholder 6">
            <a:extLst>
              <a:ext uri="{FF2B5EF4-FFF2-40B4-BE49-F238E27FC236}">
                <a16:creationId xmlns:a16="http://schemas.microsoft.com/office/drawing/2014/main" id="{0A01C5A4-8C75-9944-132F-F5750B4300C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b="1" dirty="0"/>
              <a:t>File Servers</a:t>
            </a:r>
          </a:p>
          <a:p>
            <a:r>
              <a:rPr lang="en-GB" dirty="0"/>
              <a:t>File servers store your files, such as word-processing documents &amp; spreadsheets, so that you can access them from any computer on the network.</a:t>
            </a:r>
          </a:p>
          <a:p>
            <a:r>
              <a:rPr lang="en-GB" dirty="0"/>
              <a:t>When you hear the term ‘cloud storage’, this is an example of where your files are being stored on a file server.</a:t>
            </a:r>
          </a:p>
          <a:p>
            <a:r>
              <a:rPr lang="en-GB" b="1" dirty="0"/>
              <a:t>Application Servers</a:t>
            </a:r>
          </a:p>
          <a:p>
            <a:r>
              <a:rPr lang="en-GB" dirty="0"/>
              <a:t>Application servers run and manage applications (programs) that users or other software can access.</a:t>
            </a:r>
          </a:p>
          <a:p>
            <a:r>
              <a:rPr lang="en-GB" dirty="0"/>
              <a:t>If you're using a program like Microsoft Word or a more complex business app via the internet, it's running on an application server. The server handles the heavy lifting, processing requests, running the software, and sending the results back to you.</a:t>
            </a:r>
          </a:p>
        </p:txBody>
      </p:sp>
    </p:spTree>
    <p:extLst>
      <p:ext uri="{BB962C8B-B14F-4D97-AF65-F5344CB8AC3E}">
        <p14:creationId xmlns:p14="http://schemas.microsoft.com/office/powerpoint/2010/main" val="72937388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The Purpose of Servers</a:t>
            </a:r>
          </a:p>
        </p:txBody>
      </p:sp>
      <p:pic>
        <p:nvPicPr>
          <p:cNvPr id="7" name="Picture Placeholder 6">
            <a:extLst>
              <a:ext uri="{FF2B5EF4-FFF2-40B4-BE49-F238E27FC236}">
                <a16:creationId xmlns:a16="http://schemas.microsoft.com/office/drawing/2014/main" id="{DA6BB7AB-A03B-B18C-EFCA-F04634D345C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b="1" dirty="0"/>
              <a:t>Web Servers</a:t>
            </a:r>
          </a:p>
          <a:p>
            <a:r>
              <a:rPr lang="en-GB" dirty="0"/>
              <a:t>Web servers are used to manage access to web pages.</a:t>
            </a:r>
          </a:p>
          <a:p>
            <a:r>
              <a:rPr lang="en-GB" dirty="0"/>
              <a:t>The web server stores the web page and associated files. When a client computer makes a request for a web page to the server the web server locates the correct files and then sends them back to the client.</a:t>
            </a:r>
          </a:p>
        </p:txBody>
      </p:sp>
    </p:spTree>
    <p:extLst>
      <p:ext uri="{BB962C8B-B14F-4D97-AF65-F5344CB8AC3E}">
        <p14:creationId xmlns:p14="http://schemas.microsoft.com/office/powerpoint/2010/main" val="2720843539"/>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a:xfrm>
            <a:off x="363638" y="714132"/>
            <a:ext cx="5732362" cy="537700"/>
          </a:xfrm>
        </p:spPr>
        <p:txBody>
          <a:bodyPr anchor="b" anchorCtr="0">
            <a:noAutofit/>
          </a:bodyPr>
          <a:lstStyle/>
          <a:p>
            <a:r>
              <a:rPr lang="en-GB" dirty="0"/>
              <a:t>Lesson Summary</a:t>
            </a:r>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6533001" y="1333040"/>
            <a:ext cx="5299114" cy="3988106"/>
          </a:xfr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a:xfrm>
            <a:off x="359885" y="1333040"/>
            <a:ext cx="5732362" cy="5316531"/>
          </a:xfrm>
        </p:spPr>
        <p:txBody>
          <a:bodyPr>
            <a:noAutofit/>
          </a:bodyPr>
          <a:lstStyle/>
          <a:p>
            <a:r>
              <a:rPr lang="en-GB" dirty="0"/>
              <a:t>A digital device is a piece of physical equipment that uses digital data.</a:t>
            </a:r>
          </a:p>
          <a:p>
            <a:r>
              <a:rPr lang="en-GB" dirty="0"/>
              <a:t>Personal computers are general-purpose computing devices like desktops and laptops.</a:t>
            </a:r>
          </a:p>
          <a:p>
            <a:r>
              <a:rPr lang="en-GB" dirty="0"/>
              <a:t>Multifunctional devices are devices that are capable of more than one function.</a:t>
            </a:r>
          </a:p>
          <a:p>
            <a:r>
              <a:rPr lang="en-GB" dirty="0"/>
              <a:t>Mobile devices are devices designed to be portable, by being compact, lightweight, and running on battery power.</a:t>
            </a:r>
          </a:p>
          <a:p>
            <a:r>
              <a:rPr lang="en-GB" dirty="0"/>
              <a:t>Servers are devices used to manage access to resources &amp; services, such as files, applications &amp; the web.</a:t>
            </a:r>
          </a:p>
        </p:txBody>
      </p:sp>
    </p:spTree>
    <p:extLst>
      <p:ext uri="{BB962C8B-B14F-4D97-AF65-F5344CB8AC3E}">
        <p14:creationId xmlns:p14="http://schemas.microsoft.com/office/powerpoint/2010/main" val="225509865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F7B7F5-8E11-6ACF-69B9-3DC4742E4234}"/>
              </a:ext>
            </a:extLst>
          </p:cNvPr>
          <p:cNvSpPr>
            <a:spLocks noGrp="1"/>
          </p:cNvSpPr>
          <p:nvPr>
            <p:ph idx="1"/>
          </p:nvPr>
        </p:nvSpPr>
        <p:spPr>
          <a:xfrm>
            <a:off x="838200" y="1376045"/>
            <a:ext cx="10515600" cy="4351338"/>
          </a:xfrm>
        </p:spPr>
        <p:txBody>
          <a:bodyPr/>
          <a:lstStyle/>
          <a:p>
            <a:r>
              <a:rPr lang="en-GB" dirty="0"/>
              <a:t>Copyright </a:t>
            </a:r>
            <a:r>
              <a:rPr lang="en-GB"/>
              <a:t>© 2025 </a:t>
            </a:r>
            <a:r>
              <a:rPr lang="en-GB" dirty="0"/>
              <a:t>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72198796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Introduction</a:t>
            </a:r>
          </a:p>
        </p:txBody>
      </p:sp>
      <p:pic>
        <p:nvPicPr>
          <p:cNvPr id="8" name="Content Placeholder 7">
            <a:extLst>
              <a:ext uri="{FF2B5EF4-FFF2-40B4-BE49-F238E27FC236}">
                <a16:creationId xmlns:a16="http://schemas.microsoft.com/office/drawing/2014/main" id="{30F50B50-B83A-93C4-4EAA-396832E1CC5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a:xfrm>
            <a:off x="359885" y="1331107"/>
            <a:ext cx="5732362" cy="5316531"/>
          </a:xfrm>
        </p:spPr>
        <p:txBody>
          <a:bodyPr>
            <a:noAutofit/>
          </a:bodyPr>
          <a:lstStyle/>
          <a:p>
            <a:r>
              <a:rPr lang="en-GB" dirty="0"/>
              <a:t>A digital device is a piece of physical equipment that uses digital data, such as by sending, receiving, storing or processing it.</a:t>
            </a:r>
          </a:p>
          <a:p>
            <a:r>
              <a:rPr lang="en-GB" dirty="0"/>
              <a:t>We rely on them in our lives for all sorts of reasons, such as getting directions, doing our shopping, or managing our business finances.</a:t>
            </a:r>
          </a:p>
          <a:p>
            <a:r>
              <a:rPr lang="en-GB" dirty="0"/>
              <a:t>In this lesson, we’ll learn about:</a:t>
            </a:r>
          </a:p>
          <a:p>
            <a:pPr marL="342900" indent="-342900">
              <a:buFont typeface="+mj-lt"/>
              <a:buAutoNum type="arabicPeriod"/>
            </a:pPr>
            <a:r>
              <a:rPr lang="en-GB" dirty="0"/>
              <a:t>Personal computers</a:t>
            </a:r>
          </a:p>
          <a:p>
            <a:pPr marL="342900" indent="-342900">
              <a:buFont typeface="+mj-lt"/>
              <a:buAutoNum type="arabicPeriod"/>
            </a:pPr>
            <a:r>
              <a:rPr lang="en-GB" dirty="0"/>
              <a:t>Multifunctional devices</a:t>
            </a:r>
          </a:p>
          <a:p>
            <a:pPr marL="342900" indent="-342900">
              <a:buFont typeface="+mj-lt"/>
              <a:buAutoNum type="arabicPeriod"/>
            </a:pPr>
            <a:r>
              <a:rPr lang="en-GB" dirty="0"/>
              <a:t>Mobile devices</a:t>
            </a:r>
          </a:p>
          <a:p>
            <a:pPr marL="342900" indent="-342900">
              <a:buFont typeface="+mj-lt"/>
              <a:buAutoNum type="arabicPeriod"/>
            </a:pPr>
            <a:r>
              <a:rPr lang="en-GB" dirty="0"/>
              <a:t>Servers</a:t>
            </a:r>
          </a:p>
        </p:txBody>
      </p:sp>
    </p:spTree>
    <p:extLst>
      <p:ext uri="{BB962C8B-B14F-4D97-AF65-F5344CB8AC3E}">
        <p14:creationId xmlns:p14="http://schemas.microsoft.com/office/powerpoint/2010/main" val="22849197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What are Personal Computers?</a:t>
            </a:r>
          </a:p>
        </p:txBody>
      </p:sp>
      <p:pic>
        <p:nvPicPr>
          <p:cNvPr id="7" name="Picture Placeholder 6">
            <a:extLst>
              <a:ext uri="{FF2B5EF4-FFF2-40B4-BE49-F238E27FC236}">
                <a16:creationId xmlns:a16="http://schemas.microsoft.com/office/drawing/2014/main" id="{EE107192-5027-5CB1-2352-A4519001C2A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dirty="0"/>
              <a:t>Personal computers, or PCs for short, are general-purpose computing devices that are small and cheap enough to be used by individuals.</a:t>
            </a:r>
          </a:p>
          <a:p>
            <a:r>
              <a:rPr lang="en-GB" dirty="0"/>
              <a:t>They can perform most common computing tasks</a:t>
            </a:r>
            <a:r>
              <a:rPr lang="en-GB"/>
              <a:t>. That’s </a:t>
            </a:r>
            <a:r>
              <a:rPr lang="en-GB" dirty="0"/>
              <a:t>why we refer to them as being ‘general purpose’. By installing a new software application, our computer becomes capable of performing a completely new function.</a:t>
            </a:r>
          </a:p>
          <a:p>
            <a:r>
              <a:rPr lang="en-GB" dirty="0"/>
              <a:t>PCs contain individual processors, RAM &amp; hard disk components, as well as expansion ports.</a:t>
            </a:r>
          </a:p>
          <a:p>
            <a:r>
              <a:rPr lang="en-GB" dirty="0"/>
              <a:t>This makes it very easy to upgrade our device to add additional capabilities, such as replacing the hard disk to add more storage or adding a graphics card to an expansion port to improve its graphics processing power.</a:t>
            </a:r>
          </a:p>
          <a:p>
            <a:r>
              <a:rPr lang="en-GB" dirty="0"/>
              <a:t>Examples of PCs include desktops &amp; laptops.</a:t>
            </a:r>
          </a:p>
        </p:txBody>
      </p:sp>
    </p:spTree>
    <p:extLst>
      <p:ext uri="{BB962C8B-B14F-4D97-AF65-F5344CB8AC3E}">
        <p14:creationId xmlns:p14="http://schemas.microsoft.com/office/powerpoint/2010/main" val="146488344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The Purpose of Personal Computers</a:t>
            </a:r>
          </a:p>
        </p:txBody>
      </p:sp>
      <p:pic>
        <p:nvPicPr>
          <p:cNvPr id="10" name="Picture Placeholder 9">
            <a:extLst>
              <a:ext uri="{FF2B5EF4-FFF2-40B4-BE49-F238E27FC236}">
                <a16:creationId xmlns:a16="http://schemas.microsoft.com/office/drawing/2014/main" id="{133FBB55-5E51-C81F-A96F-2C506CB2D39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dirty="0"/>
              <a:t>Because personal computers are general-purpose devices, they really have a wide range of functions.</a:t>
            </a:r>
          </a:p>
          <a:p>
            <a:r>
              <a:rPr lang="en-GB" dirty="0"/>
              <a:t>However, there are some particularly popular uses.</a:t>
            </a:r>
          </a:p>
          <a:p>
            <a:r>
              <a:rPr lang="en-GB" dirty="0"/>
              <a:t>In the workplace, we often use them for word processing, desktop publishing, spreadsheets and database management systems.</a:t>
            </a:r>
          </a:p>
          <a:p>
            <a:r>
              <a:rPr lang="en-GB" dirty="0"/>
              <a:t>They’re also popular for creative tasks like graphics, music and film editing.</a:t>
            </a:r>
          </a:p>
          <a:p>
            <a:r>
              <a:rPr lang="en-GB" dirty="0"/>
              <a:t>This is due to the wide availability of software, good processing capabilities and the range of available input devices.</a:t>
            </a:r>
          </a:p>
          <a:p>
            <a:r>
              <a:rPr lang="en-GB" dirty="0"/>
              <a:t>For example, a mobile device doesn’t generally have a keyboard and is, therefore, not as useful for word processing as a desktop or laptop.</a:t>
            </a:r>
          </a:p>
        </p:txBody>
      </p:sp>
    </p:spTree>
    <p:extLst>
      <p:ext uri="{BB962C8B-B14F-4D97-AF65-F5344CB8AC3E}">
        <p14:creationId xmlns:p14="http://schemas.microsoft.com/office/powerpoint/2010/main" val="3017414574"/>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The Purpose of Personal Computers</a:t>
            </a:r>
          </a:p>
        </p:txBody>
      </p:sp>
      <p:pic>
        <p:nvPicPr>
          <p:cNvPr id="7" name="Picture Placeholder 6">
            <a:extLst>
              <a:ext uri="{FF2B5EF4-FFF2-40B4-BE49-F238E27FC236}">
                <a16:creationId xmlns:a16="http://schemas.microsoft.com/office/drawing/2014/main" id="{2E017FBE-16BB-82D4-1F95-F526F8957E6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dirty="0"/>
              <a:t>In our personal lives, they’re also commonly used for accessing the internet, such as surfing the web and email.</a:t>
            </a:r>
          </a:p>
          <a:p>
            <a:r>
              <a:rPr lang="en-GB" dirty="0"/>
              <a:t>These devices almost always come with networking capabilities which make them useful for this.</a:t>
            </a:r>
          </a:p>
          <a:p>
            <a:r>
              <a:rPr lang="en-GB" dirty="0"/>
              <a:t>They’re also used for gaming, but this requires an expensive graphics card normally.</a:t>
            </a:r>
          </a:p>
        </p:txBody>
      </p:sp>
    </p:spTree>
    <p:extLst>
      <p:ext uri="{BB962C8B-B14F-4D97-AF65-F5344CB8AC3E}">
        <p14:creationId xmlns:p14="http://schemas.microsoft.com/office/powerpoint/2010/main" val="378227799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What are Multifunctional Devices?</a:t>
            </a:r>
          </a:p>
        </p:txBody>
      </p:sp>
      <p:pic>
        <p:nvPicPr>
          <p:cNvPr id="7" name="Picture Placeholder 6">
            <a:extLst>
              <a:ext uri="{FF2B5EF4-FFF2-40B4-BE49-F238E27FC236}">
                <a16:creationId xmlns:a16="http://schemas.microsoft.com/office/drawing/2014/main" id="{7371DA7E-691D-5CB7-2180-A87840C671C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dirty="0"/>
              <a:t>A multifunctional device, sometimes known as an MFD, can perform more than one specific function.</a:t>
            </a:r>
          </a:p>
          <a:p>
            <a:r>
              <a:rPr lang="en-GB" dirty="0"/>
              <a:t>You know how your smartphone is not just a phone? It's also your camera, music player, GPS, web browser, and much more.</a:t>
            </a:r>
          </a:p>
          <a:p>
            <a:r>
              <a:rPr lang="en-GB" dirty="0"/>
              <a:t>That's what multifunctional devices are all about—gadgets or machines that can perform multiple tasks that would otherwise require several different devices.</a:t>
            </a:r>
          </a:p>
          <a:p>
            <a:r>
              <a:rPr lang="en-GB" dirty="0"/>
              <a:t>A multifunctional printer is a common example of a multifunctional device. These devices often combine several functions, such as printing, scanning, faxing &amp; photocopying.</a:t>
            </a:r>
          </a:p>
          <a:p>
            <a:r>
              <a:rPr lang="en-GB" dirty="0"/>
              <a:t> Other than multifunctional printers,  examples of multifunctional devices include smartphones, and game consoles.</a:t>
            </a:r>
          </a:p>
        </p:txBody>
      </p:sp>
    </p:spTree>
    <p:extLst>
      <p:ext uri="{BB962C8B-B14F-4D97-AF65-F5344CB8AC3E}">
        <p14:creationId xmlns:p14="http://schemas.microsoft.com/office/powerpoint/2010/main" val="371702947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The Purpose of Multifunctional Devices</a:t>
            </a:r>
          </a:p>
        </p:txBody>
      </p:sp>
      <p:pic>
        <p:nvPicPr>
          <p:cNvPr id="7" name="Picture Placeholder 6">
            <a:extLst>
              <a:ext uri="{FF2B5EF4-FFF2-40B4-BE49-F238E27FC236}">
                <a16:creationId xmlns:a16="http://schemas.microsoft.com/office/drawing/2014/main" id="{8E8DDF6D-850C-9829-2343-6B0DBC38E3AE}"/>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dirty="0"/>
              <a:t>A multifunctional printer is a device that usually combines printing, scanning, and faxing functions into a single device. </a:t>
            </a:r>
          </a:p>
          <a:p>
            <a:r>
              <a:rPr lang="en-GB" dirty="0"/>
              <a:t>These are particularly popular for use in home offices, where people who work from home do not have the space or money for three separate devices.</a:t>
            </a:r>
          </a:p>
          <a:p>
            <a:r>
              <a:rPr lang="en-GB" dirty="0"/>
              <a:t>Beyond making calls and sending texts, smartphones serve as cameras, portable media players, web browsers, gaming consoles, and navigation systems.</a:t>
            </a:r>
          </a:p>
          <a:p>
            <a:r>
              <a:rPr lang="en-GB" dirty="0"/>
              <a:t>They can even monitor your health, control smart home devices, and act as a wallet!</a:t>
            </a:r>
          </a:p>
          <a:p>
            <a:r>
              <a:rPr lang="en-GB" dirty="0"/>
              <a:t>Game consoles have evolved way beyond just playing video games.</a:t>
            </a:r>
          </a:p>
          <a:p>
            <a:r>
              <a:rPr lang="en-GB" dirty="0"/>
              <a:t>They’re used for media streaming, web browsing, social media, communication &amp; much more.</a:t>
            </a:r>
          </a:p>
        </p:txBody>
      </p:sp>
    </p:spTree>
    <p:extLst>
      <p:ext uri="{BB962C8B-B14F-4D97-AF65-F5344CB8AC3E}">
        <p14:creationId xmlns:p14="http://schemas.microsoft.com/office/powerpoint/2010/main" val="308390423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What are Mobile Devices?</a:t>
            </a:r>
          </a:p>
        </p:txBody>
      </p:sp>
      <p:pic>
        <p:nvPicPr>
          <p:cNvPr id="7" name="Picture Placeholder 6">
            <a:extLst>
              <a:ext uri="{FF2B5EF4-FFF2-40B4-BE49-F238E27FC236}">
                <a16:creationId xmlns:a16="http://schemas.microsoft.com/office/drawing/2014/main" id="{43674E00-D31B-8050-18A0-0433FC46354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dirty="0"/>
              <a:t>These are computing devices designed to be portable. They are compact, lightweight, and capable of running for extended periods on battery power.</a:t>
            </a:r>
          </a:p>
          <a:p>
            <a:r>
              <a:rPr lang="en-GB" dirty="0"/>
              <a:t>They’re also almost always capable of connecting to the internet wirelessly, either through mobile broadband or Wi-Fi.</a:t>
            </a:r>
          </a:p>
          <a:p>
            <a:r>
              <a:rPr lang="en-GB" dirty="0"/>
              <a:t>One key feature that helps make the device more compact &amp; reduces power consumption is System-on-a-Chip.</a:t>
            </a:r>
          </a:p>
          <a:p>
            <a:r>
              <a:rPr lang="en-GB" dirty="0"/>
              <a:t>This is where all the computer's core components are integrated onto a single chip, including the CPU, GPU, and RAM.</a:t>
            </a:r>
          </a:p>
          <a:p>
            <a:r>
              <a:rPr lang="en-GB" dirty="0"/>
              <a:t>However, System-on-a-Chip does make it difficult to upgrade a mobile device as all the components are integrated into the chip and cannot be removed &amp; replaced.</a:t>
            </a:r>
          </a:p>
          <a:p>
            <a:r>
              <a:rPr lang="en-GB" dirty="0"/>
              <a:t>Examples of mobile devices include tablets and smartphones.</a:t>
            </a:r>
          </a:p>
        </p:txBody>
      </p:sp>
    </p:spTree>
    <p:extLst>
      <p:ext uri="{BB962C8B-B14F-4D97-AF65-F5344CB8AC3E}">
        <p14:creationId xmlns:p14="http://schemas.microsoft.com/office/powerpoint/2010/main" val="18205996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Autofit/>
          </a:bodyPr>
          <a:lstStyle/>
          <a:p>
            <a:r>
              <a:rPr lang="en-GB" dirty="0"/>
              <a:t>The Purpose of Mobile Devices</a:t>
            </a:r>
          </a:p>
        </p:txBody>
      </p:sp>
      <p:pic>
        <p:nvPicPr>
          <p:cNvPr id="7" name="Picture Placeholder 6">
            <a:extLst>
              <a:ext uri="{FF2B5EF4-FFF2-40B4-BE49-F238E27FC236}">
                <a16:creationId xmlns:a16="http://schemas.microsoft.com/office/drawing/2014/main" id="{AACB93BA-D91B-AE8B-B958-3AF4A7BDF4F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dirty="0"/>
              <a:t>Like personal computers, they’re general-purpose devices, and so can turn their hand to most common computing tasks by installing different software applications, or ‘apps’.</a:t>
            </a:r>
          </a:p>
          <a:p>
            <a:r>
              <a:rPr lang="en-GB" dirty="0"/>
              <a:t>The most common use of mobile devices is to access the internet while on the go, such as for web browsing and email access.</a:t>
            </a:r>
          </a:p>
          <a:p>
            <a:r>
              <a:rPr lang="en-GB" dirty="0"/>
              <a:t>However, we use them for many other reasons too.</a:t>
            </a:r>
          </a:p>
          <a:p>
            <a:r>
              <a:rPr lang="en-GB" dirty="0"/>
              <a:t>We regularly use these devices for playing games and for organisational uses like keeping a diary of events.</a:t>
            </a:r>
          </a:p>
          <a:p>
            <a:r>
              <a:rPr lang="en-GB" dirty="0"/>
              <a:t>However, as these devices almost always use a touchscreen as the sole input, they are impractical for tasks like word processing.</a:t>
            </a:r>
          </a:p>
          <a:p>
            <a:r>
              <a:rPr lang="en-GB" dirty="0"/>
              <a:t>Also, their limited processing capabilities make them unsuitable for graphically intensive tasks like high-end gaming and film editing.</a:t>
            </a:r>
          </a:p>
        </p:txBody>
      </p:sp>
    </p:spTree>
    <p:extLst>
      <p:ext uri="{BB962C8B-B14F-4D97-AF65-F5344CB8AC3E}">
        <p14:creationId xmlns:p14="http://schemas.microsoft.com/office/powerpoint/2010/main" val="3644070950"/>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93858786-4D61-475F-9110-E8D6C0AF6A72}" vid="{A16C6DC7-8B89-4C51-9356-2B803615CA3B}"/>
    </a:ext>
  </a:extLst>
</a:theme>
</file>

<file path=docProps/app.xml><?xml version="1.0" encoding="utf-8"?>
<Properties xmlns="http://schemas.openxmlformats.org/officeDocument/2006/extended-properties" xmlns:vt="http://schemas.openxmlformats.org/officeDocument/2006/docPropsVTypes">
  <Template>KIANTHEME</Template>
  <TotalTime>0</TotalTime>
  <Words>1385</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Avenir Next LT Pro</vt:lpstr>
      <vt:lpstr>Arial</vt:lpstr>
      <vt:lpstr>Avenir Next LT Pro Demi</vt:lpstr>
      <vt:lpstr>KIANTHEME</vt:lpstr>
      <vt:lpstr>Digital Devices 1</vt:lpstr>
      <vt:lpstr>Introduction</vt:lpstr>
      <vt:lpstr>What are Personal Computers?</vt:lpstr>
      <vt:lpstr>The Purpose of Personal Computers</vt:lpstr>
      <vt:lpstr>The Purpose of Personal Computers</vt:lpstr>
      <vt:lpstr>What are Multifunctional Devices?</vt:lpstr>
      <vt:lpstr>The Purpose of Multifunctional Devices</vt:lpstr>
      <vt:lpstr>What are Mobile Devices?</vt:lpstr>
      <vt:lpstr>The Purpose of Mobile Devices</vt:lpstr>
      <vt:lpstr>What are Servers?</vt:lpstr>
      <vt:lpstr>The Purpose of Servers</vt:lpstr>
      <vt:lpstr>The Purpose of Servers</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Daniel Richardson</dc:creator>
  <cp:lastModifiedBy>Daniel Richardson</cp:lastModifiedBy>
  <cp:revision>2</cp:revision>
  <dcterms:created xsi:type="dcterms:W3CDTF">2024-03-21T12:39:40Z</dcterms:created>
  <dcterms:modified xsi:type="dcterms:W3CDTF">2025-08-24T19:27:04Z</dcterms:modified>
</cp:coreProperties>
</file>